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DDFF"/>
    <a:srgbClr val="4FE6FF"/>
    <a:srgbClr val="003A5D"/>
    <a:srgbClr val="00B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54"/>
  </p:normalViewPr>
  <p:slideViewPr>
    <p:cSldViewPr snapToGrid="0" snapToObjects="1">
      <p:cViewPr varScale="1">
        <p:scale>
          <a:sx n="66" d="100"/>
          <a:sy n="66" d="100"/>
        </p:scale>
        <p:origin x="4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2" d="100"/>
          <a:sy n="62" d="100"/>
        </p:scale>
        <p:origin x="315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8FD3E-1513-4922-836E-69C1F256584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979F9-6F6C-4B1C-8474-9809D7DAE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3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979F9-6F6C-4B1C-8474-9809D7DAE2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5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8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2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0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7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2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9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0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805A4-B662-294F-9DA1-5D9B91FD62B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40AD1-A2B4-CE4D-9BE1-A480AB00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1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jpe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6AB67B-F644-49E3-B9C9-2951F830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81" y="0"/>
            <a:ext cx="11642838" cy="1137055"/>
          </a:xfrm>
        </p:spPr>
        <p:txBody>
          <a:bodyPr>
            <a:normAutofit/>
          </a:bodyPr>
          <a:lstStyle/>
          <a:p>
            <a:r>
              <a:rPr lang="en-US" sz="2400" b="1" dirty="0"/>
              <a:t>Percutaneous transvenous mitral commissurotomy </a:t>
            </a:r>
            <a:r>
              <a:rPr lang="en-US" sz="2400" b="1" dirty="0" smtClean="0"/>
              <a:t>(PTMC) in </a:t>
            </a:r>
            <a:r>
              <a:rPr lang="en-US" sz="2400" b="1" dirty="0"/>
              <a:t>a postoperative patient who had pericardial patch repair of the atrial septal </a:t>
            </a:r>
            <a:r>
              <a:rPr lang="en-US" sz="2400" b="1" dirty="0" smtClean="0"/>
              <a:t>defect (ASD). </a:t>
            </a:r>
            <a:endParaRPr lang="en-IN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54CF4FF-198F-4038-A94A-73E2DD96E73F}"/>
              </a:ext>
            </a:extLst>
          </p:cNvPr>
          <p:cNvGrpSpPr/>
          <p:nvPr/>
        </p:nvGrpSpPr>
        <p:grpSpPr>
          <a:xfrm>
            <a:off x="274581" y="1137055"/>
            <a:ext cx="11642838" cy="4453641"/>
            <a:chOff x="274581" y="1137055"/>
            <a:chExt cx="11642838" cy="4453641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A66F968-4A60-40CC-ABF8-1715250DD3A4}"/>
                </a:ext>
              </a:extLst>
            </p:cNvPr>
            <p:cNvSpPr/>
            <p:nvPr/>
          </p:nvSpPr>
          <p:spPr>
            <a:xfrm>
              <a:off x="274581" y="1137055"/>
              <a:ext cx="3880946" cy="4453641"/>
            </a:xfrm>
            <a:prstGeom prst="rect">
              <a:avLst/>
            </a:prstGeom>
            <a:solidFill>
              <a:srgbClr val="00B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47-year-old female with severe mitral stenosis (MS) and post ASD patch repair, for PTMC. </a:t>
              </a: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Thickened pericardial patch at atrial septum and fish-mouth appearance of MS. </a:t>
              </a:r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C2BD41FA-277E-48C9-A86D-24E908BEAB43}"/>
                </a:ext>
              </a:extLst>
            </p:cNvPr>
            <p:cNvSpPr/>
            <p:nvPr/>
          </p:nvSpPr>
          <p:spPr>
            <a:xfrm>
              <a:off x="4155527" y="1137055"/>
              <a:ext cx="3880946" cy="4453641"/>
            </a:xfrm>
            <a:prstGeom prst="rect">
              <a:avLst/>
            </a:prstGeom>
            <a:solidFill>
              <a:srgbClr val="11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PTMC through pericardial patch. </a:t>
              </a:r>
            </a:p>
            <a:p>
              <a:pPr algn="ctr"/>
              <a:endPara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Successful crossing of atrial septum during PTMC</a:t>
              </a:r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2BDD0B3E-97C4-4961-85FC-17F984B231B4}"/>
                </a:ext>
              </a:extLst>
            </p:cNvPr>
            <p:cNvSpPr/>
            <p:nvPr/>
          </p:nvSpPr>
          <p:spPr>
            <a:xfrm>
              <a:off x="8036473" y="1137055"/>
              <a:ext cx="3880946" cy="4453641"/>
            </a:xfrm>
            <a:prstGeom prst="rect">
              <a:avLst/>
            </a:prstGeom>
            <a:solidFill>
              <a:srgbClr val="00B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Successful dilatation of mitral valve, with iatrogenic ASD across pericardial patch</a:t>
              </a:r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Favorable 6-months of follow-up with disappearance of iatrogenic ASD</a:t>
              </a:r>
              <a:endPara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1067D66-3B18-4C13-BE99-9FADBCAC927E}"/>
              </a:ext>
            </a:extLst>
          </p:cNvPr>
          <p:cNvGrpSpPr/>
          <p:nvPr/>
        </p:nvGrpSpPr>
        <p:grpSpPr>
          <a:xfrm>
            <a:off x="274581" y="5590696"/>
            <a:ext cx="11642838" cy="1267304"/>
            <a:chOff x="274581" y="5590696"/>
            <a:chExt cx="11642838" cy="1267304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75C1BC0D-3D40-4F7D-9935-BB8BC885EA74}"/>
                </a:ext>
              </a:extLst>
            </p:cNvPr>
            <p:cNvSpPr txBox="1"/>
            <p:nvPr/>
          </p:nvSpPr>
          <p:spPr>
            <a:xfrm>
              <a:off x="3204022" y="6627168"/>
              <a:ext cx="57839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Innovationsjour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 | Copyright © The Author(s) [YEAR]. All rights reserved. Published by SAGE Publishing Inc.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0300ED5C-CD19-4926-A571-D5CC9C00E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1" y="5590696"/>
              <a:ext cx="11642838" cy="10364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A0A69DF-628C-48B0-9981-44EBE0D1E2AA}"/>
                </a:ext>
              </a:extLst>
            </p:cNvPr>
            <p:cNvSpPr txBox="1"/>
            <p:nvPr/>
          </p:nvSpPr>
          <p:spPr>
            <a:xfrm>
              <a:off x="4026773" y="6280919"/>
              <a:ext cx="4781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[Vijayvergiya R]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 </a:t>
              </a:r>
              <a:r>
                <a:rPr lang="en-US" sz="1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Innovations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[Month/Month Year].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42" y="2691442"/>
            <a:ext cx="1628212" cy="1511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1" y="2691442"/>
            <a:ext cx="1595202" cy="15119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67" y="2524383"/>
            <a:ext cx="1702399" cy="1361025"/>
          </a:xfrm>
          <a:prstGeom prst="rect">
            <a:avLst/>
          </a:prstGeom>
        </p:spPr>
      </p:pic>
      <p:pic>
        <p:nvPicPr>
          <p:cNvPr id="7" name="MONIKA POST TEE20201014115543216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31591" y="2524383"/>
            <a:ext cx="1882354" cy="1411766"/>
          </a:xfrm>
          <a:prstGeom prst="rect">
            <a:avLst/>
          </a:prstGeom>
        </p:spPr>
      </p:pic>
      <p:pic>
        <p:nvPicPr>
          <p:cNvPr id="8" name="Video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4162" y="2233672"/>
            <a:ext cx="2174752" cy="21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123</Words>
  <Application>Microsoft Office PowerPoint</Application>
  <PresentationFormat>Widescreen</PresentationFormat>
  <Paragraphs>34</Paragraphs>
  <Slides>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Percutaneous transvenous mitral commissurotomy (PTMC) in a postoperative patient who had pericardial patch repair of the atrial septal defect (ASD).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Kiesel</dc:creator>
  <cp:lastModifiedBy>Rajesh Vijay</cp:lastModifiedBy>
  <cp:revision>23</cp:revision>
  <dcterms:created xsi:type="dcterms:W3CDTF">2019-04-26T22:59:25Z</dcterms:created>
  <dcterms:modified xsi:type="dcterms:W3CDTF">2021-04-20T08:57:12Z</dcterms:modified>
</cp:coreProperties>
</file>