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D8EF2-418E-4D7D-8D27-82D0E6635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F6BAF-5381-4F12-A422-6944C4CE95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DB54F-1096-47B9-A312-D2ECA6FE2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3BEFA-75CD-4E4D-9C07-38E7832BB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AE0DE-C91E-44D0-A93D-15B3E87E8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1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BDA4A-822B-450A-BF13-E94062546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6568CD-7C88-41F4-B0F8-8D5181D4E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DFE93-9D67-4F39-9CF7-C308EFB9B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D3049-5D06-4C3C-9B07-C28C2C7C5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9D338-B1D2-4508-A06A-523AEE249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9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B4A1A8-FD89-473D-B7DE-FAA53B2C31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12F3B-98F7-43B0-B791-3C2F2E55D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1BBBA-B949-4FCF-AB5A-2C7B91997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21E4F-2B59-491E-9031-5E53E5C64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97A6F-7BAA-4940-B0DB-B3950E61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9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65B3E-5D71-40F9-8D47-F6CF7A336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25A3E-4A42-4B4E-93BC-9D70DF80A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A5ACA-4EB5-4A5B-AEB6-BDD7E242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40CCF-CABE-43C1-AAA9-FFCEC19B2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507F4-F534-4F9F-A309-C453A3B20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7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25CD9-E9E9-453C-8237-0DA623646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41873-EBD2-4D2A-9658-677E31784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6A448-CDAD-4CAA-9049-5F42CAA14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62291-C58D-4173-8C3D-8EB880917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C8EC4-83F5-4D84-9DFF-69FA4281F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03935-B705-4F50-9584-A98622D55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878ED-B4ED-4B92-92C0-D3D8641739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AC8DB9-4C9B-4291-942D-E03947D2A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DCDD45-E01D-449E-A451-1E04E70D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025E71-6D2D-4655-9E9E-AE7C6294C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5A1D1-7148-4431-8B63-038EB3B5A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3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F6A83-A463-41B0-99AF-C2B18FAD6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62FEE-BF38-4163-A5B8-F4D2ACBE1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9C771-1ED4-41D0-B17E-2DB56340C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5CE16C-91F0-4E90-A486-2E7EF9E581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C2F74F-CD33-4AAA-9B66-80D8A76276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4D9E7D-B004-49A4-A985-44123FB1D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F44C46-6217-4BCF-B449-E0095214F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21690A-7791-4E2C-86FC-A28213BE5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01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12B9D-399A-4B28-B2FF-A3DAA9C7A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FFA27-7513-404C-BEEA-6F13549F4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3F934D-E25A-436F-A1C5-D6BC6A5FE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8B6B40-4888-4981-9485-D429E574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93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55A2F3-5AC6-45CC-AD6F-7158455FB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CC53E7-F8DA-4351-AE7F-6A5372429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20FEC-98A0-482F-8BB0-94D8B46D1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6E322-513C-45BA-BFF9-DD69F78B6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0945A-AC83-4BCF-90FB-95088B8AF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D68CE1-17B9-4751-9D22-2FCEB681E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B9FF-8C92-4394-8FE8-F17C4F52A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D9CB3-A377-4A77-BF6C-E52566E24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E1D74-96D5-48AC-A794-61461F2F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7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8A440-2B8D-4781-8B8B-ED33DA84E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030589-C35D-4B6B-9AC8-9F5D249207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D0DBEA-8555-41AF-ADF1-75C65CF41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733A3-1685-4B14-A342-435EA10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44AEB-2B0F-4291-BAE1-C69D45CD9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5412F6-0A78-4A9C-B30F-71CC61DA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2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A3B549-A289-4790-AD0C-0842B3238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71D77-1661-42CE-9DFB-666EC2541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8980C-50C6-4D78-B602-BAF0909CBC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AE7A-DB22-47E3-BBF8-3AB4D1D059C9}" type="datetimeFigureOut">
              <a:rPr lang="en-US" smtClean="0"/>
              <a:t>30-Oct-22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43CDF-2546-47EE-BACD-5385AA6CF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EDA6F-740F-4046-8345-A7EE17C92E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99E86-D2BB-4B5F-BB0A-B6D89D130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5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C4E6F-D464-419D-A247-FBDA75E15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8" y="770547"/>
            <a:ext cx="11113477" cy="58694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200" b="1" dirty="0"/>
              <a:t>957 STEMI patients  were assessed for eligibility</a:t>
            </a:r>
          </a:p>
          <a:p>
            <a:pPr marL="0" indent="0" algn="ctr">
              <a:buNone/>
            </a:pPr>
            <a:endParaRPr lang="en-US" sz="1200" dirty="0"/>
          </a:p>
          <a:p>
            <a:pPr marL="0" indent="0" algn="ctr">
              <a:buNone/>
            </a:pPr>
            <a:r>
              <a:rPr lang="en-US" sz="1200" dirty="0"/>
              <a:t>                                                        </a:t>
            </a:r>
            <a:r>
              <a:rPr lang="en-US" sz="1200" b="1" u="sng" dirty="0"/>
              <a:t>657 patients were excluded:</a:t>
            </a:r>
          </a:p>
          <a:p>
            <a:pPr marL="0" indent="0" algn="ctr">
              <a:buNone/>
            </a:pPr>
            <a:r>
              <a:rPr lang="en-US" sz="1200" dirty="0"/>
              <a:t>                                                          -622 patients were not Diabetic</a:t>
            </a:r>
          </a:p>
          <a:p>
            <a:pPr marL="0" indent="0" algn="ctr">
              <a:buNone/>
            </a:pPr>
            <a:r>
              <a:rPr lang="en-US" sz="1200" dirty="0"/>
              <a:t>                                                                         -25 patients were on Oral Anticoagulants</a:t>
            </a:r>
          </a:p>
          <a:p>
            <a:pPr marL="0" indent="0" algn="ctr">
              <a:buNone/>
            </a:pPr>
            <a:r>
              <a:rPr lang="en-US" sz="1200" dirty="0"/>
              <a:t>                                                                          -10 patients had end stage renal disease</a:t>
            </a:r>
          </a:p>
          <a:p>
            <a:pPr marL="0" indent="0" algn="ctr">
              <a:buNone/>
            </a:pPr>
            <a:endParaRPr lang="en-US" sz="1200" dirty="0"/>
          </a:p>
          <a:p>
            <a:pPr marL="0" indent="0" algn="ctr">
              <a:buNone/>
            </a:pPr>
            <a:r>
              <a:rPr lang="en-US" sz="1200" b="1" dirty="0"/>
              <a:t>300 patients were finally recruited for randomization in 1:1 ratio</a:t>
            </a:r>
          </a:p>
          <a:p>
            <a:pPr marL="0" indent="0" algn="ctr">
              <a:buNone/>
            </a:pPr>
            <a:endParaRPr lang="en-US" sz="1200" b="1" dirty="0"/>
          </a:p>
          <a:p>
            <a:pPr marL="0" indent="0" algn="ctr">
              <a:buNone/>
            </a:pPr>
            <a:r>
              <a:rPr lang="en-US" sz="1200" b="1" dirty="0"/>
              <a:t>150 patients received 600 mg loading dose of Clopidogrel                            150 patients received 180 mg loading dose of Ticagrelor</a:t>
            </a:r>
          </a:p>
          <a:p>
            <a:pPr marL="0" indent="0" algn="ctr">
              <a:buNone/>
            </a:pPr>
            <a:r>
              <a:rPr lang="en-US" sz="1200" b="1" dirty="0"/>
              <a:t>Primary PCI in 3 different sites of single tertiary centre </a:t>
            </a:r>
          </a:p>
          <a:p>
            <a:pPr marL="0" indent="0" algn="ctr">
              <a:buNone/>
            </a:pPr>
            <a:r>
              <a:rPr lang="en-US" sz="1200" b="1" dirty="0"/>
              <a:t>Evaluation of : TMI flow grade</a:t>
            </a:r>
          </a:p>
          <a:p>
            <a:pPr marL="0" indent="0" algn="ctr">
              <a:buNone/>
            </a:pPr>
            <a:r>
              <a:rPr lang="en-US" sz="1200" b="1" dirty="0"/>
              <a:t>TIMI thrombus grade</a:t>
            </a:r>
          </a:p>
          <a:p>
            <a:pPr marL="0" indent="0" algn="ctr">
              <a:buNone/>
            </a:pPr>
            <a:r>
              <a:rPr lang="en-US" sz="1200" b="1" dirty="0"/>
              <a:t>Myocardial blush grade</a:t>
            </a:r>
          </a:p>
          <a:p>
            <a:pPr marL="0" indent="0" algn="ctr">
              <a:buNone/>
            </a:pPr>
            <a:r>
              <a:rPr lang="en-US" sz="1200" b="1" dirty="0"/>
              <a:t>Short term FUP of 3 months to detect:</a:t>
            </a:r>
          </a:p>
          <a:p>
            <a:pPr marL="0" indent="0" algn="ctr">
              <a:buNone/>
            </a:pPr>
            <a:r>
              <a:rPr lang="en-US" sz="1200" b="1" dirty="0"/>
              <a:t>Bleeding events</a:t>
            </a:r>
          </a:p>
          <a:p>
            <a:pPr marL="0" indent="0" algn="ctr">
              <a:buNone/>
            </a:pPr>
            <a:r>
              <a:rPr lang="en-US" sz="1200" b="1" dirty="0"/>
              <a:t>In stent thrombosis</a:t>
            </a:r>
          </a:p>
          <a:p>
            <a:pPr marL="0" indent="0" algn="ctr">
              <a:buNone/>
            </a:pPr>
            <a:r>
              <a:rPr lang="en-US" sz="1200" b="1" dirty="0"/>
              <a:t>CVS</a:t>
            </a:r>
          </a:p>
          <a:p>
            <a:pPr marL="0" indent="0" algn="ctr">
              <a:buNone/>
            </a:pPr>
            <a:r>
              <a:rPr lang="en-US" sz="1200" b="1" dirty="0"/>
              <a:t>Death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CA71F4CC-0DFA-4C5D-ABAF-59C6AEE85992}"/>
              </a:ext>
            </a:extLst>
          </p:cNvPr>
          <p:cNvCxnSpPr/>
          <p:nvPr/>
        </p:nvCxnSpPr>
        <p:spPr>
          <a:xfrm>
            <a:off x="5936566" y="1041009"/>
            <a:ext cx="0" cy="1772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F1D5BB-0D88-485F-BDA3-B8406C5E009E}"/>
              </a:ext>
            </a:extLst>
          </p:cNvPr>
          <p:cNvSpPr/>
          <p:nvPr/>
        </p:nvSpPr>
        <p:spPr>
          <a:xfrm>
            <a:off x="5936566" y="1336431"/>
            <a:ext cx="2658789" cy="116761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F3BE0C-D126-4B5C-9FE9-7D1E93F46F96}"/>
              </a:ext>
            </a:extLst>
          </p:cNvPr>
          <p:cNvSpPr/>
          <p:nvPr/>
        </p:nvSpPr>
        <p:spPr>
          <a:xfrm>
            <a:off x="4276578" y="731519"/>
            <a:ext cx="3348106" cy="2954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EAAD7F-C1F1-449D-9EA7-F9B0332C1683}"/>
              </a:ext>
            </a:extLst>
          </p:cNvPr>
          <p:cNvSpPr/>
          <p:nvPr/>
        </p:nvSpPr>
        <p:spPr>
          <a:xfrm>
            <a:off x="3812349" y="2827603"/>
            <a:ext cx="4445379" cy="2068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63EC9A-FD05-452B-B22C-C0589BD6BE72}"/>
              </a:ext>
            </a:extLst>
          </p:cNvPr>
          <p:cNvSpPr/>
          <p:nvPr/>
        </p:nvSpPr>
        <p:spPr>
          <a:xfrm>
            <a:off x="2039816" y="3429000"/>
            <a:ext cx="3896724" cy="2068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650C58-79D0-491C-9F9D-3360DA275468}"/>
              </a:ext>
            </a:extLst>
          </p:cNvPr>
          <p:cNvSpPr/>
          <p:nvPr/>
        </p:nvSpPr>
        <p:spPr>
          <a:xfrm>
            <a:off x="6513344" y="3429000"/>
            <a:ext cx="3638837" cy="1846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04739D1-5CF3-4C4D-ADA9-35532E24C303}"/>
              </a:ext>
            </a:extLst>
          </p:cNvPr>
          <p:cNvCxnSpPr/>
          <p:nvPr/>
        </p:nvCxnSpPr>
        <p:spPr>
          <a:xfrm>
            <a:off x="3812350" y="3069932"/>
            <a:ext cx="0" cy="359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6519082-99AB-433A-86AD-CD6AF4AC232F}"/>
              </a:ext>
            </a:extLst>
          </p:cNvPr>
          <p:cNvCxnSpPr/>
          <p:nvPr/>
        </p:nvCxnSpPr>
        <p:spPr>
          <a:xfrm>
            <a:off x="8159262" y="3069932"/>
            <a:ext cx="0" cy="359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78086A8A-4EA5-417B-AAB3-72A621DFDF05}"/>
              </a:ext>
            </a:extLst>
          </p:cNvPr>
          <p:cNvSpPr/>
          <p:nvPr/>
        </p:nvSpPr>
        <p:spPr>
          <a:xfrm>
            <a:off x="4276577" y="3685395"/>
            <a:ext cx="3530991" cy="273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0516A09-CF59-4641-B445-B50A336C1726}"/>
              </a:ext>
            </a:extLst>
          </p:cNvPr>
          <p:cNvSpPr/>
          <p:nvPr/>
        </p:nvSpPr>
        <p:spPr>
          <a:xfrm>
            <a:off x="4895557" y="3959369"/>
            <a:ext cx="2236763" cy="8757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0B6BF0-3BA0-4872-8B98-3EAF882E32BD}"/>
              </a:ext>
            </a:extLst>
          </p:cNvPr>
          <p:cNvSpPr/>
          <p:nvPr/>
        </p:nvSpPr>
        <p:spPr>
          <a:xfrm>
            <a:off x="4754880" y="4835079"/>
            <a:ext cx="2546252" cy="2563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32F6FEB-1DE8-4246-83B6-78EFE3B300FA}"/>
              </a:ext>
            </a:extLst>
          </p:cNvPr>
          <p:cNvSpPr/>
          <p:nvPr/>
        </p:nvSpPr>
        <p:spPr>
          <a:xfrm>
            <a:off x="4895557" y="5130502"/>
            <a:ext cx="2236763" cy="11637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64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103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9</cp:revision>
  <dcterms:created xsi:type="dcterms:W3CDTF">2022-10-30T11:25:45Z</dcterms:created>
  <dcterms:modified xsi:type="dcterms:W3CDTF">2022-10-30T12:30:23Z</dcterms:modified>
</cp:coreProperties>
</file>